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5041" r:id="rId4"/>
    <p:sldMasterId id="2147485060" r:id="rId5"/>
    <p:sldMasterId id="2147485152" r:id="rId6"/>
    <p:sldMasterId id="2147485171" r:id="rId7"/>
  </p:sldMasterIdLst>
  <p:notesMasterIdLst>
    <p:notesMasterId r:id="rId74"/>
  </p:notesMasterIdLst>
  <p:handoutMasterIdLst>
    <p:handoutMasterId r:id="rId75"/>
  </p:handoutMasterIdLst>
  <p:sldIdLst>
    <p:sldId id="379" r:id="rId8"/>
    <p:sldId id="380" r:id="rId9"/>
    <p:sldId id="381" r:id="rId10"/>
    <p:sldId id="305" r:id="rId11"/>
    <p:sldId id="306" r:id="rId12"/>
    <p:sldId id="307" r:id="rId13"/>
    <p:sldId id="384"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6" r:id="rId28"/>
    <p:sldId id="382" r:id="rId29"/>
    <p:sldId id="335"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71" r:id="rId47"/>
    <p:sldId id="353" r:id="rId48"/>
    <p:sldId id="354" r:id="rId49"/>
    <p:sldId id="355" r:id="rId50"/>
    <p:sldId id="356" r:id="rId51"/>
    <p:sldId id="357" r:id="rId52"/>
    <p:sldId id="358" r:id="rId53"/>
    <p:sldId id="359" r:id="rId54"/>
    <p:sldId id="360" r:id="rId55"/>
    <p:sldId id="361" r:id="rId56"/>
    <p:sldId id="362" r:id="rId57"/>
    <p:sldId id="363" r:id="rId58"/>
    <p:sldId id="364" r:id="rId59"/>
    <p:sldId id="372" r:id="rId60"/>
    <p:sldId id="374" r:id="rId61"/>
    <p:sldId id="373" r:id="rId62"/>
    <p:sldId id="365" r:id="rId63"/>
    <p:sldId id="366" r:id="rId64"/>
    <p:sldId id="368" r:id="rId65"/>
    <p:sldId id="375" r:id="rId66"/>
    <p:sldId id="369" r:id="rId67"/>
    <p:sldId id="376" r:id="rId68"/>
    <p:sldId id="370" r:id="rId69"/>
    <p:sldId id="377" r:id="rId70"/>
    <p:sldId id="378" r:id="rId71"/>
    <p:sldId id="383" r:id="rId72"/>
    <p:sldId id="298" r:id="rId7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767676"/>
    <a:srgbClr val="202124"/>
    <a:srgbClr val="2F5994"/>
    <a:srgbClr val="0B5A99"/>
    <a:srgbClr val="216398"/>
    <a:srgbClr val="0078D7"/>
    <a:srgbClr val="69A1C7"/>
    <a:srgbClr val="206296"/>
    <a:srgbClr val="6BA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92" autoAdjust="0"/>
    <p:restoredTop sz="95288" autoAdjust="0"/>
  </p:normalViewPr>
  <p:slideViewPr>
    <p:cSldViewPr snapToGrid="0">
      <p:cViewPr>
        <p:scale>
          <a:sx n="110" d="100"/>
          <a:sy n="110" d="100"/>
        </p:scale>
        <p:origin x="-240" y="144"/>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73" Type="http://schemas.openxmlformats.org/officeDocument/2006/relationships/slide" Target="slides/slide66.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10/23/15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10/23/15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56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489">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4714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10/23/15 4:49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4007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231107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51879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89740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9152789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1133881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181633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90147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143174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031053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715891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0586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29775419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7065666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4057438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15772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3010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10/23/15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4790930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112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7180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07865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091829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611270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5727657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2203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74947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969437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157079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27412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07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19971311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8318714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324654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46393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223060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10/23/15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352599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05930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88952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631355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006770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3476791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01610946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9794898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147195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926464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764954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526603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26623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7673353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3472876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195594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58260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51582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11870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6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42565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219043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752431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981540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015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36316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4660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6234293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3093491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17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150428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13578748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1529951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3552425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2854861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theme" Target="../theme/theme3.xml"/><Relationship Id="rId14"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image" Target="../media/image4.png"/><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theme" Target="../theme/theme4.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20" Type="http://schemas.openxmlformats.org/officeDocument/2006/relationships/image" Target="../media/image4.png"/><Relationship Id="rId10" Type="http://schemas.openxmlformats.org/officeDocument/2006/relationships/slideLayout" Target="../slideLayouts/slideLayout58.xml"/><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slideLayout" Target="../slideLayouts/slideLayout65.xml"/><Relationship Id="rId18" Type="http://schemas.openxmlformats.org/officeDocument/2006/relationships/slideLayout" Target="../slideLayouts/slideLayout66.xml"/><Relationship Id="rId19" Type="http://schemas.openxmlformats.org/officeDocument/2006/relationships/theme" Target="../theme/theme5.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theme" Target="../theme/theme6.xml"/><Relationship Id="rId19" Type="http://schemas.openxmlformats.org/officeDocument/2006/relationships/image" Target="../media/image4.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slideLayout" Target="../slideLayouts/slideLayout99.xml"/><Relationship Id="rId17" Type="http://schemas.openxmlformats.org/officeDocument/2006/relationships/theme" Target="../theme/theme7.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1" r:id="rId5"/>
    <p:sldLayoutId id="2147483684" r:id="rId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9" r:id="rId10"/>
    <p:sldLayoutId id="2147485032" r:id="rId11"/>
    <p:sldLayoutId id="2147485037" r:id="rId1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9" r:id="rId10"/>
    <p:sldLayoutId id="2147485006" r:id="rId11"/>
    <p:sldLayoutId id="2147483724" r:id="rId1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9169806"/>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 id="2147485054" r:id="rId13"/>
    <p:sldLayoutId id="2147485055" r:id="rId14"/>
    <p:sldLayoutId id="2147485056" r:id="rId15"/>
    <p:sldLayoutId id="2147485057" r:id="rId16"/>
    <p:sldLayoutId id="2147485058" r:id="rId17"/>
    <p:sldLayoutId id="2147485059"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37019351"/>
      </p:ext>
    </p:extLst>
  </p:cSld>
  <p:clrMap bg1="lt1" tx1="dk1" bg2="lt2" tx2="dk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 id="2147485071" r:id="rId11"/>
    <p:sldLayoutId id="2147485072" r:id="rId12"/>
    <p:sldLayoutId id="2147485073" r:id="rId13"/>
    <p:sldLayoutId id="2147485074" r:id="rId14"/>
    <p:sldLayoutId id="2147485075" r:id="rId15"/>
    <p:sldLayoutId id="2147485076" r:id="rId16"/>
    <p:sldLayoutId id="2147485077" r:id="rId17"/>
    <p:sldLayoutId id="2147485078"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4480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70"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572546"/>
      </p:ext>
    </p:extLst>
  </p:cSld>
  <p:clrMap bg1="lt1" tx1="dk1" bg2="lt2" tx2="dk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 id="2147485177" r:id="rId6"/>
    <p:sldLayoutId id="2147485178" r:id="rId7"/>
    <p:sldLayoutId id="2147485179" r:id="rId8"/>
    <p:sldLayoutId id="2147485180" r:id="rId9"/>
    <p:sldLayoutId id="2147485181" r:id="rId10"/>
    <p:sldLayoutId id="2147485182" r:id="rId11"/>
    <p:sldLayoutId id="2147485183" r:id="rId12"/>
    <p:sldLayoutId id="2147485184" r:id="rId13"/>
    <p:sldLayoutId id="2147485185" r:id="rId14"/>
    <p:sldLayoutId id="2147485186" r:id="rId15"/>
    <p:sldLayoutId id="21474851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4.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90.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4252560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407121327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238711062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
        <p:nvSpPr>
          <p:cNvPr id="2" name="Rectangle 1"/>
          <p:cNvSpPr/>
          <p:nvPr/>
        </p:nvSpPr>
        <p:spPr bwMode="auto">
          <a:xfrm>
            <a:off x="2463800" y="4737100"/>
            <a:ext cx="4616450" cy="32385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3417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1762114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128923717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34037420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207298877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355307302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82310515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28443535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46985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2600" y="-2688512"/>
            <a:ext cx="9569299" cy="19093024"/>
          </a:xfrm>
          <a:prstGeom prst="rect">
            <a:avLst/>
          </a:prstGeom>
        </p:spPr>
      </p:pic>
    </p:spTree>
    <p:extLst>
      <p:ext uri="{BB962C8B-B14F-4D97-AF65-F5344CB8AC3E}">
        <p14:creationId xmlns:p14="http://schemas.microsoft.com/office/powerpoint/2010/main" val="10623815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ru-RU" dirty="0" smtClean="0"/>
              <a:t>Отгрузка приложения в </a:t>
            </a:r>
            <a:r>
              <a:rPr lang="ru-RU" dirty="0" err="1" smtClean="0"/>
              <a:t>маркет</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632017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err="1" smtClean="0"/>
              <a:t>Чеклист</a:t>
            </a:r>
            <a:r>
              <a:rPr lang="ru-RU" dirty="0" smtClean="0"/>
              <a:t> для выхода в </a:t>
            </a:r>
            <a:r>
              <a:rPr lang="ru-RU" dirty="0" err="1" smtClean="0"/>
              <a:t>маркет</a:t>
            </a:r>
            <a:endParaRPr lang="en-US" dirty="0"/>
          </a:p>
        </p:txBody>
      </p:sp>
      <p:sp>
        <p:nvSpPr>
          <p:cNvPr id="3" name="TextBox 2"/>
          <p:cNvSpPr txBox="1"/>
          <p:nvPr/>
        </p:nvSpPr>
        <p:spPr>
          <a:xfrm>
            <a:off x="471055" y="1144486"/>
            <a:ext cx="6913418" cy="5626156"/>
          </a:xfrm>
          <a:prstGeom prst="rect">
            <a:avLst/>
          </a:prstGeom>
          <a:noFill/>
        </p:spPr>
        <p:txBody>
          <a:bodyPr wrap="square" lIns="182880" tIns="146304" rIns="182880" bIns="146304" rtlCol="0">
            <a:spAutoFit/>
          </a:bodyPr>
          <a:lstStyle/>
          <a:p>
            <a:pPr>
              <a:lnSpc>
                <a:spcPct val="90000"/>
              </a:lnSpc>
              <a:spcAft>
                <a:spcPts val="600"/>
              </a:spcAft>
            </a:pPr>
            <a:r>
              <a:rPr lang="ru-RU" sz="2400" dirty="0" smtClean="0">
                <a:gradFill>
                  <a:gsLst>
                    <a:gs pos="2917">
                      <a:schemeClr val="tx1"/>
                    </a:gs>
                    <a:gs pos="30000">
                      <a:schemeClr val="tx1"/>
                    </a:gs>
                  </a:gsLst>
                  <a:lin ang="5400000" scaled="0"/>
                </a:gradFill>
              </a:rPr>
              <a:t>Скриншоты телефона </a:t>
            </a:r>
          </a:p>
          <a:p>
            <a:pPr>
              <a:lnSpc>
                <a:spcPct val="90000"/>
              </a:lnSpc>
              <a:spcAft>
                <a:spcPts val="600"/>
              </a:spcAft>
            </a:pPr>
            <a:r>
              <a:rPr lang="en-US" sz="2400" dirty="0" smtClean="0"/>
              <a:t>768 </a:t>
            </a:r>
            <a:r>
              <a:rPr lang="en-US" sz="2400" dirty="0"/>
              <a:t>x 1280, 720 x 1280, </a:t>
            </a:r>
            <a:r>
              <a:rPr lang="ru-RU" sz="2400" dirty="0" smtClean="0"/>
              <a:t>или </a:t>
            </a:r>
            <a:r>
              <a:rPr lang="en-US" sz="2400" dirty="0" smtClean="0"/>
              <a:t>480 </a:t>
            </a:r>
            <a:r>
              <a:rPr lang="en-US" sz="2400" dirty="0"/>
              <a:t>x 800</a:t>
            </a:r>
            <a:endParaRPr lang="ru-RU" sz="2400"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rPr>
              <a:t>Скриншоты десктоп </a:t>
            </a:r>
          </a:p>
          <a:p>
            <a:pPr>
              <a:lnSpc>
                <a:spcPct val="90000"/>
              </a:lnSpc>
              <a:spcAft>
                <a:spcPts val="600"/>
              </a:spcAft>
            </a:pPr>
            <a:r>
              <a:rPr lang="it-IT" sz="2400" dirty="0" smtClean="0"/>
              <a:t>1366 </a:t>
            </a:r>
            <a:r>
              <a:rPr lang="it-IT" sz="2400" dirty="0"/>
              <a:t>x 768 </a:t>
            </a:r>
            <a:endParaRPr lang="ru-RU" sz="2400" dirty="0" smtClean="0"/>
          </a:p>
          <a:p>
            <a:r>
              <a:rPr lang="ru-RU" sz="2400" dirty="0" smtClean="0">
                <a:gradFill>
                  <a:gsLst>
                    <a:gs pos="2917">
                      <a:schemeClr val="tx1"/>
                    </a:gs>
                    <a:gs pos="30000">
                      <a:schemeClr val="tx1"/>
                    </a:gs>
                  </a:gsLst>
                  <a:lin ang="5400000" scaled="0"/>
                </a:gradFill>
              </a:rPr>
              <a:t>Промо материалы</a:t>
            </a:r>
          </a:p>
          <a:p>
            <a:r>
              <a:rPr lang="fr-FR" sz="2400" dirty="0" smtClean="0"/>
              <a:t>358 </a:t>
            </a:r>
            <a:r>
              <a:rPr lang="fr-FR" sz="2400" dirty="0"/>
              <a:t>x 173 </a:t>
            </a:r>
            <a:r>
              <a:rPr lang="ru-RU" sz="2400" dirty="0" smtClean="0"/>
              <a:t>иконка</a:t>
            </a:r>
            <a:endParaRPr lang="fr-FR" sz="2400" dirty="0"/>
          </a:p>
          <a:p>
            <a:r>
              <a:rPr lang="fr-FR" sz="2400" dirty="0"/>
              <a:t>358 x 358 </a:t>
            </a:r>
            <a:r>
              <a:rPr lang="ru-RU" sz="2400" dirty="0" smtClean="0"/>
              <a:t>иконка</a:t>
            </a:r>
            <a:endParaRPr lang="fr-FR" sz="2400" dirty="0"/>
          </a:p>
          <a:p>
            <a:r>
              <a:rPr lang="fr-FR" sz="2400" dirty="0"/>
              <a:t>1000 x 800 </a:t>
            </a:r>
            <a:r>
              <a:rPr lang="ru-RU" sz="2400" dirty="0" smtClean="0"/>
              <a:t>фоновое изображение</a:t>
            </a:r>
            <a:endParaRPr lang="fr-FR" sz="2400" dirty="0"/>
          </a:p>
          <a:p>
            <a:r>
              <a:rPr lang="fr-FR" sz="2400" dirty="0"/>
              <a:t>414 x </a:t>
            </a:r>
            <a:r>
              <a:rPr lang="fr-FR" sz="2400" dirty="0" smtClean="0"/>
              <a:t>180</a:t>
            </a:r>
            <a:endParaRPr lang="fr-FR" sz="2400" dirty="0"/>
          </a:p>
          <a:p>
            <a:r>
              <a:rPr lang="fr-FR" sz="2400" dirty="0"/>
              <a:t>414 x </a:t>
            </a:r>
            <a:r>
              <a:rPr lang="fr-FR" sz="2400" dirty="0" smtClean="0"/>
              <a:t>468</a:t>
            </a:r>
            <a:endParaRPr lang="fr-FR" sz="2400" dirty="0"/>
          </a:p>
          <a:p>
            <a:r>
              <a:rPr lang="fr-FR" sz="2400" dirty="0"/>
              <a:t>558 x </a:t>
            </a:r>
            <a:r>
              <a:rPr lang="fr-FR" sz="2400" dirty="0" smtClean="0"/>
              <a:t>558</a:t>
            </a:r>
            <a:endParaRPr lang="fr-FR" sz="2400" dirty="0"/>
          </a:p>
          <a:p>
            <a:r>
              <a:rPr lang="fr-FR" sz="2400" dirty="0"/>
              <a:t>558 x </a:t>
            </a:r>
            <a:r>
              <a:rPr lang="fr-FR" sz="2400" dirty="0" smtClean="0"/>
              <a:t>756</a:t>
            </a:r>
            <a:endParaRPr lang="fr-FR" sz="2400" dirty="0"/>
          </a:p>
          <a:p>
            <a:r>
              <a:rPr lang="fr-FR" sz="2400" dirty="0"/>
              <a:t>846 x </a:t>
            </a:r>
            <a:r>
              <a:rPr lang="fr-FR" sz="2400" dirty="0" smtClean="0"/>
              <a:t>468</a:t>
            </a:r>
            <a:endParaRPr lang="fr-FR" sz="2400" dirty="0"/>
          </a:p>
          <a:p>
            <a:r>
              <a:rPr lang="is-IS" sz="2400" dirty="0"/>
              <a:t>2400 x </a:t>
            </a:r>
            <a:r>
              <a:rPr lang="is-IS" sz="2400" dirty="0" smtClean="0"/>
              <a:t>1200</a:t>
            </a:r>
            <a:endParaRPr lang="is-IS" sz="2400" dirty="0"/>
          </a:p>
        </p:txBody>
      </p:sp>
      <p:sp>
        <p:nvSpPr>
          <p:cNvPr id="6" name="TextBox 5"/>
          <p:cNvSpPr txBox="1"/>
          <p:nvPr/>
        </p:nvSpPr>
        <p:spPr>
          <a:xfrm>
            <a:off x="6574420" y="1284790"/>
            <a:ext cx="5104436" cy="4259628"/>
          </a:xfrm>
          <a:prstGeom prst="rect">
            <a:avLst/>
          </a:prstGeom>
          <a:noFill/>
        </p:spPr>
        <p:txBody>
          <a:bodyPr wrap="square" lIns="182880" tIns="146304" rIns="182880" bIns="146304" rtlCol="0">
            <a:spAutoFit/>
          </a:bodyPr>
          <a:lstStyle/>
          <a:p>
            <a:pPr>
              <a:lnSpc>
                <a:spcPct val="90000"/>
              </a:lnSpc>
              <a:spcAft>
                <a:spcPts val="600"/>
              </a:spcAft>
            </a:pPr>
            <a:r>
              <a:rPr lang="ru-RU" sz="2400" dirty="0" smtClean="0">
                <a:gradFill>
                  <a:gsLst>
                    <a:gs pos="2917">
                      <a:schemeClr val="tx1"/>
                    </a:gs>
                    <a:gs pos="30000">
                      <a:schemeClr val="tx1"/>
                    </a:gs>
                  </a:gsLst>
                  <a:lin ang="5400000" scaled="0"/>
                </a:gradFill>
              </a:rPr>
              <a:t>Тестовые аккаунты</a:t>
            </a:r>
          </a:p>
          <a:p>
            <a:pPr>
              <a:lnSpc>
                <a:spcPct val="90000"/>
              </a:lnSpc>
              <a:spcAft>
                <a:spcPts val="600"/>
              </a:spcAft>
            </a:pPr>
            <a:r>
              <a:rPr lang="ru-RU" sz="2400" dirty="0" smtClean="0">
                <a:gradFill>
                  <a:gsLst>
                    <a:gs pos="2917">
                      <a:schemeClr val="tx1"/>
                    </a:gs>
                    <a:gs pos="30000">
                      <a:schemeClr val="tx1"/>
                    </a:gs>
                  </a:gsLst>
                  <a:lin ang="5400000" scaled="0"/>
                </a:gradFill>
              </a:rPr>
              <a:t>Помните – на тестирование все заявленные </a:t>
            </a:r>
            <a:r>
              <a:rPr lang="ru-RU" sz="2400" dirty="0" err="1" smtClean="0">
                <a:gradFill>
                  <a:gsLst>
                    <a:gs pos="2917">
                      <a:schemeClr val="tx1"/>
                    </a:gs>
                    <a:gs pos="30000">
                      <a:schemeClr val="tx1"/>
                    </a:gs>
                  </a:gsLst>
                  <a:lin ang="5400000" scaled="0"/>
                </a:gradFill>
              </a:rPr>
              <a:t>фичи</a:t>
            </a:r>
            <a:r>
              <a:rPr lang="ru-RU" sz="2400" dirty="0" smtClean="0">
                <a:gradFill>
                  <a:gsLst>
                    <a:gs pos="2917">
                      <a:schemeClr val="tx1"/>
                    </a:gs>
                    <a:gs pos="30000">
                      <a:schemeClr val="tx1"/>
                    </a:gs>
                  </a:gsLst>
                  <a:lin ang="5400000" scaled="0"/>
                </a:gradFill>
              </a:rPr>
              <a:t> в приложении должны быть рабочими</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rPr>
              <a:t>Разместите свои контакты! -  Пользователи готовы работать более тесно с вами, часть негатива уйдет из комментариев на почту</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rPr>
              <a:t>Рейтинги – если вы </a:t>
            </a:r>
            <a:r>
              <a:rPr lang="ru-RU" sz="2400" smtClean="0">
                <a:gradFill>
                  <a:gsLst>
                    <a:gs pos="2917">
                      <a:schemeClr val="tx1"/>
                    </a:gs>
                    <a:gs pos="30000">
                      <a:schemeClr val="tx1"/>
                    </a:gs>
                  </a:gsLst>
                  <a:lin ang="5400000" scaled="0"/>
                </a:gradFill>
              </a:rPr>
              <a:t>содержите взрослый контент</a:t>
            </a:r>
            <a:endParaRPr lang="ru-RU"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08611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2049" y="0"/>
            <a:ext cx="9867902" cy="14814548"/>
            <a:chOff x="1162049" y="0"/>
            <a:chExt cx="9867902" cy="1481454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049" y="0"/>
              <a:ext cx="9867902" cy="14814548"/>
            </a:xfrm>
            <a:prstGeom prst="rect">
              <a:avLst/>
            </a:prstGeom>
          </p:spPr>
        </p:pic>
        <p:sp>
          <p:nvSpPr>
            <p:cNvPr id="2" name="Rectangle 1"/>
            <p:cNvSpPr/>
            <p:nvPr/>
          </p:nvSpPr>
          <p:spPr bwMode="auto">
            <a:xfrm>
              <a:off x="10117394" y="3716594"/>
              <a:ext cx="912557" cy="103828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 name="Oval 5"/>
          <p:cNvSpPr/>
          <p:nvPr/>
        </p:nvSpPr>
        <p:spPr bwMode="auto">
          <a:xfrm>
            <a:off x="2801390" y="17124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2886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2.59259E-6 L 0 -1.14467 " pathEditMode="relative" rAng="0" ptsTypes="AA">
                                      <p:cBhvr>
                                        <p:cTn id="6" dur="2000" fill="hold"/>
                                        <p:tgtEl>
                                          <p:spTgt spid="4"/>
                                        </p:tgtEl>
                                        <p:attrNameLst>
                                          <p:attrName>ppt_x</p:attrName>
                                          <p:attrName>ppt_y</p:attrName>
                                        </p:attrNameLst>
                                      </p:cBhvr>
                                      <p:rCtr x="0" y="-5724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0" y="0"/>
            <a:ext cx="9866376" cy="25938168"/>
          </a:xfrm>
          <a:prstGeom prst="rect">
            <a:avLst/>
          </a:prstGeom>
        </p:spPr>
      </p:pic>
      <p:sp>
        <p:nvSpPr>
          <p:cNvPr id="4" name="Oval 3"/>
          <p:cNvSpPr/>
          <p:nvPr/>
        </p:nvSpPr>
        <p:spPr bwMode="auto">
          <a:xfrm>
            <a:off x="4553990" y="27792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3978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20000" decel="80000" autoRev="1" fill="hold" nodeType="clickEffect">
                                  <p:stCondLst>
                                    <p:cond delay="0"/>
                                  </p:stCondLst>
                                  <p:childTnLst>
                                    <p:animMotion origin="layout" path="M -2.08333E-6 -2.22222E-6 L -2.08333E-6 -2.76828 " pathEditMode="relative" rAng="0" ptsTypes="AA">
                                      <p:cBhvr>
                                        <p:cTn id="6" dur="5000" fill="hold"/>
                                        <p:tgtEl>
                                          <p:spTgt spid="11"/>
                                        </p:tgtEl>
                                        <p:attrNameLst>
                                          <p:attrName>ppt_x</p:attrName>
                                          <p:attrName>ppt_y</p:attrName>
                                        </p:attrNameLst>
                                      </p:cBhvr>
                                      <p:rCtr x="0" y="-13842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180889"/>
          </a:xfrm>
          <a:prstGeom prst="rect">
            <a:avLst/>
          </a:prstGeom>
        </p:spPr>
      </p:pic>
      <p:sp>
        <p:nvSpPr>
          <p:cNvPr id="4" name="Oval 3"/>
          <p:cNvSpPr/>
          <p:nvPr/>
        </p:nvSpPr>
        <p:spPr bwMode="auto">
          <a:xfrm>
            <a:off x="4795290" y="22585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8457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812" y="0"/>
            <a:ext cx="9866376" cy="61443022"/>
          </a:xfrm>
          <a:prstGeom prst="rect">
            <a:avLst/>
          </a:prstGeom>
        </p:spPr>
      </p:pic>
      <p:sp>
        <p:nvSpPr>
          <p:cNvPr id="2" name="Rectangle 1"/>
          <p:cNvSpPr/>
          <p:nvPr/>
        </p:nvSpPr>
        <p:spPr bwMode="auto">
          <a:xfrm>
            <a:off x="7216140" y="3040380"/>
            <a:ext cx="2941320" cy="403860"/>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4417920" y="4829365"/>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217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7037E-7 L 0 -5.63519 " pathEditMode="relative" rAng="0" ptsTypes="AA">
                                      <p:cBhvr>
                                        <p:cTn id="6" dur="2000" fill="hold"/>
                                        <p:tgtEl>
                                          <p:spTgt spid="3"/>
                                        </p:tgtEl>
                                        <p:attrNameLst>
                                          <p:attrName>ppt_x</p:attrName>
                                          <p:attrName>ppt_y</p:attrName>
                                        </p:attrNameLst>
                                      </p:cBhvr>
                                      <p:rCtr x="0" y="-28175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0 -5.63519 L 0 -6.36782 " pathEditMode="relative" rAng="0" ptsTypes="AA">
                                      <p:cBhvr>
                                        <p:cTn id="19" dur="2000" fill="hold"/>
                                        <p:tgtEl>
                                          <p:spTgt spid="3"/>
                                        </p:tgtEl>
                                        <p:attrNameLst>
                                          <p:attrName>ppt_x</p:attrName>
                                          <p:attrName>ppt_y</p:attrName>
                                        </p:attrNameLst>
                                      </p:cBhvr>
                                      <p:rCtr x="0" y="-36620"/>
                                    </p:animMotion>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nodeType="clickEffect">
                                  <p:stCondLst>
                                    <p:cond delay="0"/>
                                  </p:stCondLst>
                                  <p:childTnLst>
                                    <p:animMotion origin="layout" path="M 0 -6.36782 L 0 -6.80556 " pathEditMode="relative" rAng="0" ptsTypes="AA">
                                      <p:cBhvr>
                                        <p:cTn id="23" dur="2000" fill="hold"/>
                                        <p:tgtEl>
                                          <p:spTgt spid="3"/>
                                        </p:tgtEl>
                                        <p:attrNameLst>
                                          <p:attrName>ppt_x</p:attrName>
                                          <p:attrName>ppt_y</p:attrName>
                                        </p:attrNameLst>
                                      </p:cBhvr>
                                      <p:rCtr x="0" y="-21875"/>
                                    </p:animMotion>
                                  </p:childTnLst>
                                </p:cTn>
                              </p:par>
                            </p:childTnLst>
                          </p:cTn>
                        </p:par>
                      </p:childTnLst>
                    </p:cTn>
                  </p:par>
                  <p:par>
                    <p:cTn id="24" fill="hold">
                      <p:stCondLst>
                        <p:cond delay="indefinite"/>
                      </p:stCondLst>
                      <p:childTnLst>
                        <p:par>
                          <p:cTn id="25" fill="hold">
                            <p:stCondLst>
                              <p:cond delay="0"/>
                            </p:stCondLst>
                            <p:childTnLst>
                              <p:par>
                                <p:cTn id="26" presetID="64" presetClass="path" presetSubtype="0" accel="50000" decel="50000" fill="hold" nodeType="clickEffect">
                                  <p:stCondLst>
                                    <p:cond delay="0"/>
                                  </p:stCondLst>
                                  <p:childTnLst>
                                    <p:animMotion origin="layout" path="M 0 -6.80556 L 0 -7.31852 " pathEditMode="relative" rAng="0" ptsTypes="AA">
                                      <p:cBhvr>
                                        <p:cTn id="27" dur="2000" fill="hold"/>
                                        <p:tgtEl>
                                          <p:spTgt spid="3"/>
                                        </p:tgtEl>
                                        <p:attrNameLst>
                                          <p:attrName>ppt_x</p:attrName>
                                          <p:attrName>ppt_y</p:attrName>
                                        </p:attrNameLst>
                                      </p:cBhvr>
                                      <p:rCtr x="0" y="-25648"/>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nodeType="clickEffect">
                                  <p:stCondLst>
                                    <p:cond delay="0"/>
                                  </p:stCondLst>
                                  <p:childTnLst>
                                    <p:animMotion origin="layout" path="M 0 -7.31851 L 0 -7.65 " pathEditMode="relative" rAng="0" ptsTypes="AA">
                                      <p:cBhvr>
                                        <p:cTn id="31" dur="2000" fill="hold"/>
                                        <p:tgtEl>
                                          <p:spTgt spid="3"/>
                                        </p:tgtEl>
                                        <p:attrNameLst>
                                          <p:attrName>ppt_x</p:attrName>
                                          <p:attrName>ppt_y</p:attrName>
                                        </p:attrNameLst>
                                      </p:cBhvr>
                                      <p:rCtr x="0" y="-16296"/>
                                    </p:animMotion>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nodeType="clickEffect">
                                  <p:stCondLst>
                                    <p:cond delay="0"/>
                                  </p:stCondLst>
                                  <p:childTnLst>
                                    <p:animMotion origin="layout" path="M 0 -7.65 L 0 -7.97593 " pathEditMode="relative" rAng="0" ptsTypes="AA">
                                      <p:cBhvr>
                                        <p:cTn id="35" dur="2000" fill="hold"/>
                                        <p:tgtEl>
                                          <p:spTgt spid="3"/>
                                        </p:tgtEl>
                                        <p:attrNameLst>
                                          <p:attrName>ppt_x</p:attrName>
                                          <p:attrName>ppt_y</p:attrName>
                                        </p:attrNameLst>
                                      </p:cBhvr>
                                      <p:rCtr x="0" y="-666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357179"/>
          </a:xfrm>
          <a:prstGeom prst="rect">
            <a:avLst/>
          </a:prstGeom>
        </p:spPr>
      </p:pic>
      <p:sp>
        <p:nvSpPr>
          <p:cNvPr id="4" name="Oval 3"/>
          <p:cNvSpPr/>
          <p:nvPr/>
        </p:nvSpPr>
        <p:spPr bwMode="auto">
          <a:xfrm>
            <a:off x="4490490" y="28681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63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19315532"/>
          </a:xfrm>
          <a:prstGeom prst="rect">
            <a:avLst/>
          </a:prstGeom>
        </p:spPr>
      </p:pic>
      <p:sp>
        <p:nvSpPr>
          <p:cNvPr id="4" name="Oval 3"/>
          <p:cNvSpPr/>
          <p:nvPr/>
        </p:nvSpPr>
        <p:spPr bwMode="auto">
          <a:xfrm>
            <a:off x="4444770" y="559227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6654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85185E-6 L 0 -0.88866 " pathEditMode="relative" rAng="0" ptsTypes="AA">
                                      <p:cBhvr>
                                        <p:cTn id="6" dur="2000" fill="hold"/>
                                        <p:tgtEl>
                                          <p:spTgt spid="3"/>
                                        </p:tgtEl>
                                        <p:attrNameLst>
                                          <p:attrName>ppt_x</p:attrName>
                                          <p:attrName>ppt_y</p:attrName>
                                        </p:attrNameLst>
                                      </p:cBhvr>
                                      <p:rCtr x="0" y="-44444"/>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 -0.88866 L 0 -1.71643 " pathEditMode="relative" rAng="0" ptsTypes="AA">
                                      <p:cBhvr>
                                        <p:cTn id="10" dur="2000" fill="hold"/>
                                        <p:tgtEl>
                                          <p:spTgt spid="3"/>
                                        </p:tgtEl>
                                        <p:attrNameLst>
                                          <p:attrName>ppt_x</p:attrName>
                                          <p:attrName>ppt_y</p:attrName>
                                        </p:attrNameLst>
                                      </p:cBhvr>
                                      <p:rCtr x="0" y="-41389"/>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1"/>
            <a:ext cx="9866376" cy="7574604"/>
          </a:xfrm>
          <a:prstGeom prst="rect">
            <a:avLst/>
          </a:prstGeom>
        </p:spPr>
      </p:pic>
      <p:sp>
        <p:nvSpPr>
          <p:cNvPr id="4" name="Oval 3"/>
          <p:cNvSpPr/>
          <p:nvPr/>
        </p:nvSpPr>
        <p:spPr bwMode="auto">
          <a:xfrm>
            <a:off x="4429530" y="34777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16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Дмитрий </a:t>
            </a:r>
            <a:r>
              <a:rPr lang="ru-RU" dirty="0" err="1" smtClean="0"/>
              <a:t>Ориничев</a:t>
            </a:r>
            <a:endParaRPr lang="ru-RU" dirty="0"/>
          </a:p>
          <a:p>
            <a:endParaRPr lang="ru-RU" sz="2000" dirty="0"/>
          </a:p>
        </p:txBody>
      </p:sp>
      <p:sp>
        <p:nvSpPr>
          <p:cNvPr id="2" name="Title 1"/>
          <p:cNvSpPr>
            <a:spLocks noGrp="1"/>
          </p:cNvSpPr>
          <p:nvPr>
            <p:ph type="title"/>
          </p:nvPr>
        </p:nvSpPr>
        <p:spPr>
          <a:prstGeom prst="rect">
            <a:avLst/>
          </a:prstGeom>
        </p:spPr>
        <p:txBody>
          <a:bodyPr/>
          <a:lstStyle/>
          <a:p>
            <a:r>
              <a:rPr lang="ru-RU" dirty="0" smtClean="0"/>
              <a:t>Публикация приложений в магазине </a:t>
            </a:r>
            <a:r>
              <a:rPr lang="en-US" dirty="0" smtClean="0"/>
              <a:t>Windows </a:t>
            </a:r>
            <a:r>
              <a:rPr lang="ru-RU" dirty="0" smtClean="0"/>
              <a:t>и монетизация</a:t>
            </a:r>
            <a:endParaRPr lang="ru-RU" dirty="0"/>
          </a:p>
        </p:txBody>
      </p:sp>
      <p:sp>
        <p:nvSpPr>
          <p:cNvPr id="4" name="TextBox 3"/>
          <p:cNvSpPr txBox="1"/>
          <p:nvPr/>
        </p:nvSpPr>
        <p:spPr>
          <a:xfrm>
            <a:off x="3786938" y="1024666"/>
            <a:ext cx="1483098"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a:t>
            </a:r>
            <a:r>
              <a:rPr lang="ru-RU" sz="8800" b="1" dirty="0">
                <a:solidFill>
                  <a:prstClr val="white"/>
                </a:solidFill>
                <a:latin typeface="Segoe UI"/>
              </a:rPr>
              <a:t>7</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836819435"/>
      </p:ext>
    </p:extLst>
  </p:cSld>
  <p:clrMapOvr>
    <a:masterClrMapping/>
  </p:clrMapOvr>
  <p:transition spd="slow" advClick="0" advTm="9200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33979"/>
          </a:xfrm>
          <a:prstGeom prst="rect">
            <a:avLst/>
          </a:prstGeom>
        </p:spPr>
      </p:pic>
      <p:sp>
        <p:nvSpPr>
          <p:cNvPr id="4" name="Oval 3"/>
          <p:cNvSpPr/>
          <p:nvPr/>
        </p:nvSpPr>
        <p:spPr bwMode="auto">
          <a:xfrm>
            <a:off x="5785890" y="260904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8414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33979"/>
          </a:xfrm>
          <a:prstGeom prst="rect">
            <a:avLst/>
          </a:prstGeom>
        </p:spPr>
      </p:pic>
    </p:spTree>
    <p:extLst>
      <p:ext uri="{BB962C8B-B14F-4D97-AF65-F5344CB8AC3E}">
        <p14:creationId xmlns:p14="http://schemas.microsoft.com/office/powerpoint/2010/main" val="48635710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33979"/>
          </a:xfrm>
          <a:prstGeom prst="rect">
            <a:avLst/>
          </a:prstGeom>
        </p:spPr>
      </p:pic>
    </p:spTree>
    <p:extLst>
      <p:ext uri="{BB962C8B-B14F-4D97-AF65-F5344CB8AC3E}">
        <p14:creationId xmlns:p14="http://schemas.microsoft.com/office/powerpoint/2010/main" val="8416983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8215125"/>
          </a:xfrm>
          <a:prstGeom prst="rect">
            <a:avLst/>
          </a:prstGeom>
        </p:spPr>
      </p:pic>
      <p:sp>
        <p:nvSpPr>
          <p:cNvPr id="4" name="Oval 3"/>
          <p:cNvSpPr/>
          <p:nvPr/>
        </p:nvSpPr>
        <p:spPr bwMode="auto">
          <a:xfrm>
            <a:off x="4437150" y="628188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1291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974194"/>
          </a:xfrm>
          <a:prstGeom prst="rect">
            <a:avLst/>
          </a:prstGeom>
        </p:spPr>
      </p:pic>
      <p:sp>
        <p:nvSpPr>
          <p:cNvPr id="4" name="Oval 3"/>
          <p:cNvSpPr/>
          <p:nvPr/>
        </p:nvSpPr>
        <p:spPr bwMode="auto">
          <a:xfrm>
            <a:off x="4589550" y="466644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367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27183951"/>
          </a:xfrm>
          <a:prstGeom prst="rect">
            <a:avLst/>
          </a:prstGeom>
        </p:spPr>
      </p:pic>
      <p:sp>
        <p:nvSpPr>
          <p:cNvPr id="5" name="Oval 4"/>
          <p:cNvSpPr/>
          <p:nvPr/>
        </p:nvSpPr>
        <p:spPr bwMode="auto">
          <a:xfrm>
            <a:off x="4415379" y="4927699"/>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739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44444E-6 L 0 -1.46574 " pathEditMode="relative" rAng="0" ptsTypes="AA">
                                      <p:cBhvr>
                                        <p:cTn id="6" dur="2000" fill="hold"/>
                                        <p:tgtEl>
                                          <p:spTgt spid="3"/>
                                        </p:tgtEl>
                                        <p:attrNameLst>
                                          <p:attrName>ppt_x</p:attrName>
                                          <p:attrName>ppt_y</p:attrName>
                                        </p:attrNameLst>
                                      </p:cBhvr>
                                      <p:rCtr x="0" y="-7328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 -1.46574 L 0 -2.51527 " pathEditMode="relative" rAng="0" ptsTypes="AA">
                                      <p:cBhvr>
                                        <p:cTn id="10" dur="2000" fill="hold"/>
                                        <p:tgtEl>
                                          <p:spTgt spid="3"/>
                                        </p:tgtEl>
                                        <p:attrNameLst>
                                          <p:attrName>ppt_x</p:attrName>
                                          <p:attrName>ppt_y</p:attrName>
                                        </p:attrNameLst>
                                      </p:cBhvr>
                                      <p:rCtr x="0" y="-52477"/>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 -2.51528 L 0 -2.95972 " pathEditMode="relative" rAng="0" ptsTypes="AA">
                                      <p:cBhvr>
                                        <p:cTn id="14" dur="2000" fill="hold"/>
                                        <p:tgtEl>
                                          <p:spTgt spid="3"/>
                                        </p:tgtEl>
                                        <p:attrNameLst>
                                          <p:attrName>ppt_x</p:attrName>
                                          <p:attrName>ppt_y</p:attrName>
                                        </p:attrNameLst>
                                      </p:cBhvr>
                                      <p:rCtr x="0" y="-2138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974194"/>
          </a:xfrm>
          <a:prstGeom prst="rect">
            <a:avLst/>
          </a:prstGeom>
        </p:spPr>
      </p:pic>
      <p:sp>
        <p:nvSpPr>
          <p:cNvPr id="4" name="Oval 3"/>
          <p:cNvSpPr/>
          <p:nvPr/>
        </p:nvSpPr>
        <p:spPr bwMode="auto">
          <a:xfrm>
            <a:off x="4502464" y="5900158"/>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373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10474"/>
          </a:xfrm>
          <a:prstGeom prst="rect">
            <a:avLst/>
          </a:prstGeom>
        </p:spPr>
      </p:pic>
    </p:spTree>
    <p:extLst>
      <p:ext uri="{BB962C8B-B14F-4D97-AF65-F5344CB8AC3E}">
        <p14:creationId xmlns:p14="http://schemas.microsoft.com/office/powerpoint/2010/main" val="247806202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10474"/>
          </a:xfrm>
          <a:prstGeom prst="rect">
            <a:avLst/>
          </a:prstGeom>
        </p:spPr>
      </p:pic>
    </p:spTree>
    <p:extLst>
      <p:ext uri="{BB962C8B-B14F-4D97-AF65-F5344CB8AC3E}">
        <p14:creationId xmlns:p14="http://schemas.microsoft.com/office/powerpoint/2010/main" val="183914064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10474"/>
          </a:xfrm>
          <a:prstGeom prst="rect">
            <a:avLst/>
          </a:prstGeom>
        </p:spPr>
      </p:pic>
    </p:spTree>
    <p:extLst>
      <p:ext uri="{BB962C8B-B14F-4D97-AF65-F5344CB8AC3E}">
        <p14:creationId xmlns:p14="http://schemas.microsoft.com/office/powerpoint/2010/main" val="324456624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Rectangle 36"/>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Isosceles Triangle 35"/>
          <p:cNvSpPr/>
          <p:nvPr/>
        </p:nvSpPr>
        <p:spPr>
          <a:xfrm>
            <a:off x="4868352" y="3669685"/>
            <a:ext cx="2455296" cy="1790887"/>
          </a:xfrm>
          <a:prstGeom prst="triangl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39" name="Rectangle 38"/>
          <p:cNvSpPr/>
          <p:nvPr/>
        </p:nvSpPr>
        <p:spPr>
          <a:xfrm>
            <a:off x="4868352" y="5537971"/>
            <a:ext cx="2455296" cy="1322095"/>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0" name="TextBox 39"/>
          <p:cNvSpPr txBox="1"/>
          <p:nvPr/>
        </p:nvSpPr>
        <p:spPr>
          <a:xfrm>
            <a:off x="5050447" y="5555108"/>
            <a:ext cx="2091107" cy="1249161"/>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lIns="248660" tIns="198928" rIns="248660" bIns="198928" rtlCol="0">
            <a:spAutoFit/>
          </a:bodyPr>
          <a:lstStyle/>
          <a:p>
            <a:pPr algn="ctr" defTabSz="914201">
              <a:lnSpc>
                <a:spcPct val="90000"/>
              </a:lnSpc>
            </a:pPr>
            <a:r>
              <a:rPr lang="en-US" sz="2000" dirty="0" err="1">
                <a:solidFill>
                  <a:srgbClr val="FFFFFF"/>
                </a:solidFill>
                <a:latin typeface="Segoe UI Light"/>
              </a:rPr>
              <a:t>IoT</a:t>
            </a:r>
            <a:endParaRPr lang="en-US" sz="2000" dirty="0">
              <a:solidFill>
                <a:srgbClr val="FFFFFF"/>
              </a:solidFill>
              <a:latin typeface="Segoe UI Light"/>
            </a:endParaRPr>
          </a:p>
          <a:p>
            <a:pPr algn="ctr" defTabSz="914201">
              <a:lnSpc>
                <a:spcPct val="90000"/>
              </a:lnSpc>
            </a:pPr>
            <a:r>
              <a:rPr lang="en-US" sz="2000" dirty="0" err="1">
                <a:solidFill>
                  <a:srgbClr val="FFFFFF"/>
                </a:solidFill>
                <a:latin typeface="Segoe UI Light"/>
              </a:rPr>
              <a:t>HoloLens</a:t>
            </a:r>
            <a:endParaRPr lang="en-US" sz="2000" dirty="0">
              <a:solidFill>
                <a:srgbClr val="FFFFFF"/>
              </a:solidFill>
              <a:latin typeface="Segoe UI Light"/>
            </a:endParaRPr>
          </a:p>
          <a:p>
            <a:pPr algn="ctr" defTabSz="914201">
              <a:lnSpc>
                <a:spcPct val="90000"/>
              </a:lnSpc>
            </a:pPr>
            <a:r>
              <a:rPr lang="en-US" sz="2000" dirty="0">
                <a:solidFill>
                  <a:srgbClr val="FFFFFF"/>
                </a:solidFill>
                <a:latin typeface="Segoe UI Light"/>
              </a:rPr>
              <a:t>Surface Hub</a:t>
            </a:r>
          </a:p>
        </p:txBody>
      </p:sp>
      <p:sp>
        <p:nvSpPr>
          <p:cNvPr id="2" name="Title 1"/>
          <p:cNvSpPr>
            <a:spLocks noGrp="1"/>
          </p:cNvSpPr>
          <p:nvPr>
            <p:ph type="title"/>
          </p:nvPr>
        </p:nvSpPr>
        <p:spPr/>
        <p:txBody>
          <a:bodyPr/>
          <a:lstStyle/>
          <a:p>
            <a:r>
              <a:rPr lang="en-US" dirty="0" smtClean="0">
                <a:gradFill>
                  <a:gsLst>
                    <a:gs pos="1250">
                      <a:schemeClr val="tx1"/>
                    </a:gs>
                    <a:gs pos="100000">
                      <a:schemeClr val="tx1"/>
                    </a:gs>
                  </a:gsLst>
                  <a:lin ang="5400000" scaled="0"/>
                </a:gradFill>
                <a:latin typeface="+mj-lt"/>
                <a:cs typeface="Segoe UI" pitchFamily="34" charset="0"/>
              </a:rPr>
              <a:t>One Store for </a:t>
            </a:r>
            <a:r>
              <a:rPr lang="en-US" dirty="0">
                <a:gradFill>
                  <a:gsLst>
                    <a:gs pos="1250">
                      <a:schemeClr val="tx1"/>
                    </a:gs>
                    <a:gs pos="100000">
                      <a:schemeClr val="tx1"/>
                    </a:gs>
                  </a:gsLst>
                  <a:lin ang="5400000" scaled="0"/>
                </a:gradFill>
                <a:latin typeface="+mj-lt"/>
                <a:cs typeface="Segoe UI" pitchFamily="34" charset="0"/>
              </a:rPr>
              <a:t>one </a:t>
            </a:r>
            <a:r>
              <a:rPr lang="en-US" dirty="0" smtClean="0">
                <a:gradFill>
                  <a:gsLst>
                    <a:gs pos="1250">
                      <a:schemeClr val="tx1"/>
                    </a:gs>
                    <a:gs pos="100000">
                      <a:schemeClr val="tx1"/>
                    </a:gs>
                  </a:gsLst>
                  <a:lin ang="5400000" scaled="0"/>
                </a:gradFill>
                <a:latin typeface="+mj-lt"/>
                <a:cs typeface="Segoe UI" pitchFamily="34" charset="0"/>
              </a:rPr>
              <a:t>Windows</a:t>
            </a:r>
            <a:endParaRPr lang="en-US" dirty="0">
              <a:gradFill>
                <a:gsLst>
                  <a:gs pos="1250">
                    <a:schemeClr val="tx1"/>
                  </a:gs>
                  <a:gs pos="100000">
                    <a:schemeClr val="tx1"/>
                  </a:gs>
                </a:gsLst>
                <a:lin ang="5400000" scaled="0"/>
              </a:gradFill>
              <a:latin typeface="+mj-lt"/>
              <a:cs typeface="Segoe UI" pitchFamily="34" charset="0"/>
            </a:endParaRPr>
          </a:p>
        </p:txBody>
      </p:sp>
      <p:sp>
        <p:nvSpPr>
          <p:cNvPr id="3" name="Rectangle 2"/>
          <p:cNvSpPr/>
          <p:nvPr/>
        </p:nvSpPr>
        <p:spPr bwMode="auto">
          <a:xfrm>
            <a:off x="6610615" y="3164018"/>
            <a:ext cx="5580521" cy="112176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62"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9" name="Group 8"/>
          <p:cNvGrpSpPr/>
          <p:nvPr/>
        </p:nvGrpSpPr>
        <p:grpSpPr>
          <a:xfrm>
            <a:off x="783443" y="2112092"/>
            <a:ext cx="5334606" cy="3204332"/>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Windows Mobile</a:t>
                  </a:r>
                </a:p>
              </p:txBody>
            </p:sp>
            <p:sp>
              <p:nvSpPr>
                <p:cNvPr id="17" name="TextBox 16"/>
                <p:cNvSpPr txBox="1"/>
                <p:nvPr/>
              </p:nvSpPr>
              <p:spPr>
                <a:xfrm>
                  <a:off x="904596" y="4299721"/>
                  <a:ext cx="2779122" cy="697200"/>
                </a:xfrm>
                <a:prstGeom prst="rect">
                  <a:avLst/>
                </a:prstGeom>
                <a:solidFill>
                  <a:srgbClr val="00990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Xbox</a:t>
                  </a:r>
                </a:p>
              </p:txBody>
            </p:sp>
          </p:grpSp>
        </p:grpSp>
      </p:grpSp>
      <p:grpSp>
        <p:nvGrpSpPr>
          <p:cNvPr id="18" name="Group 17"/>
          <p:cNvGrpSpPr/>
          <p:nvPr/>
        </p:nvGrpSpPr>
        <p:grpSpPr>
          <a:xfrm>
            <a:off x="865" y="2113432"/>
            <a:ext cx="749194" cy="3069568"/>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599" tIns="44801" rIns="89599" bIns="44801" numCol="1" anchor="t" anchorCtr="0" compatLnSpc="1">
                <a:prstTxWarp prst="textNoShape">
                  <a:avLst/>
                </a:prstTxWarp>
              </a:bodyPr>
              <a:lstStyle/>
              <a:p>
                <a:pPr defTabSz="896036">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231" y="3223693"/>
            <a:ext cx="4476563" cy="1014429"/>
          </a:xfrm>
          <a:prstGeom prst="rect">
            <a:avLst/>
          </a:prstGeom>
        </p:spPr>
        <p:txBody>
          <a:bodyPr wrap="square" anchor="ctr">
            <a:spAutoFit/>
          </a:bodyPr>
          <a:lstStyle/>
          <a:p>
            <a:pPr defTabSz="1267762" fontAlgn="base">
              <a:lnSpc>
                <a:spcPct val="90000"/>
              </a:lnSpc>
              <a:spcBef>
                <a:spcPct val="0"/>
              </a:spcBef>
              <a:spcAft>
                <a:spcPts val="400"/>
              </a:spcAft>
            </a:pPr>
            <a:r>
              <a:rPr lang="en-US" sz="1600" dirty="0">
                <a:solidFill>
                  <a:srgbClr val="FFFFFF"/>
                </a:solidFill>
                <a:ea typeface="Segoe UI" pitchFamily="34" charset="0"/>
                <a:cs typeface="Segoe UI" pitchFamily="34" charset="0"/>
              </a:rPr>
              <a:t>ONE CORE OS</a:t>
            </a:r>
          </a:p>
          <a:p>
            <a:pPr defTabSz="1267762" fontAlgn="base">
              <a:lnSpc>
                <a:spcPct val="90000"/>
              </a:lnSpc>
              <a:spcBef>
                <a:spcPct val="0"/>
              </a:spcBef>
              <a:spcAft>
                <a:spcPts val="400"/>
              </a:spcAft>
            </a:pPr>
            <a:r>
              <a:rPr lang="en-US" sz="1600" dirty="0">
                <a:solidFill>
                  <a:srgbClr val="FFFFFF"/>
                </a:solidFill>
                <a:ea typeface="Segoe UI" pitchFamily="34" charset="0"/>
                <a:cs typeface="Segoe UI" pitchFamily="34" charset="0"/>
              </a:rPr>
              <a:t>ONE APP PLATFORM</a:t>
            </a:r>
          </a:p>
          <a:p>
            <a:pPr defTabSz="1267762" fontAlgn="base">
              <a:lnSpc>
                <a:spcPct val="90000"/>
              </a:lnSpc>
              <a:spcBef>
                <a:spcPct val="0"/>
              </a:spcBef>
              <a:spcAft>
                <a:spcPts val="400"/>
              </a:spcAft>
            </a:pPr>
            <a:r>
              <a:rPr lang="en-US" sz="2745" dirty="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8089" y="2687450"/>
            <a:ext cx="1975824" cy="197582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30" name="Group 29"/>
          <p:cNvGrpSpPr/>
          <p:nvPr/>
        </p:nvGrpSpPr>
        <p:grpSpPr>
          <a:xfrm>
            <a:off x="5052189" y="2771565"/>
            <a:ext cx="2087623" cy="1807595"/>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32" name="Group 31"/>
            <p:cNvGrpSpPr/>
            <p:nvPr/>
          </p:nvGrpSpPr>
          <p:grpSpPr>
            <a:xfrm>
              <a:off x="5052041" y="2836625"/>
              <a:ext cx="2087919" cy="1066135"/>
              <a:chOff x="5052041" y="2836625"/>
              <a:chExt cx="2087919" cy="1066135"/>
            </a:xfrm>
          </p:grpSpPr>
          <p:sp>
            <p:nvSpPr>
              <p:cNvPr id="33" name="TextBox 35"/>
              <p:cNvSpPr txBox="1"/>
              <p:nvPr/>
            </p:nvSpPr>
            <p:spPr>
              <a:xfrm>
                <a:off x="5052041" y="3644319"/>
                <a:ext cx="2087919" cy="258441"/>
              </a:xfrm>
              <a:prstGeom prst="rect">
                <a:avLst/>
              </a:prstGeom>
              <a:noFill/>
            </p:spPr>
            <p:txBody>
              <a:bodyPr wrap="square" lIns="0" tIns="0" rIns="0" bIns="0" rtlCol="0">
                <a:spAutoFit/>
              </a:bodyPr>
              <a:lstStyle/>
              <a:p>
                <a:pPr algn="ctr" defTabSz="914201">
                  <a:lnSpc>
                    <a:spcPct val="90000"/>
                  </a:lnSpc>
                </a:pPr>
                <a:r>
                  <a:rPr lang="en-US" sz="1866"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03" tIns="60952" rIns="121903" bIns="60952" numCol="1" anchor="t" anchorCtr="0" compatLnSpc="1">
                <a:prstTxWarp prst="textNoShape">
                  <a:avLst/>
                </a:prstTxWarp>
              </a:bodyPr>
              <a:lstStyle/>
              <a:p>
                <a:pPr defTabSz="914201"/>
                <a:endParaRPr lang="en-US" sz="1866">
                  <a:solidFill>
                    <a:srgbClr val="737373"/>
                  </a:solidFill>
                </a:endParaRPr>
              </a:p>
            </p:txBody>
          </p:sp>
        </p:grpSp>
      </p:grpSp>
    </p:spTree>
    <p:extLst>
      <p:ext uri="{BB962C8B-B14F-4D97-AF65-F5344CB8AC3E}">
        <p14:creationId xmlns:p14="http://schemas.microsoft.com/office/powerpoint/2010/main" val="1819674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ru-RU" dirty="0" smtClean="0"/>
              <a:t>СОЗДАНИЕ </a:t>
            </a:r>
            <a:r>
              <a:rPr lang="en-US" dirty="0" smtClean="0"/>
              <a:t>IAP</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124888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5859521"/>
          </a:xfrm>
          <a:prstGeom prst="rect">
            <a:avLst/>
          </a:prstGeom>
        </p:spPr>
      </p:pic>
      <p:sp>
        <p:nvSpPr>
          <p:cNvPr id="3" name="Rectangle 2"/>
          <p:cNvSpPr/>
          <p:nvPr/>
        </p:nvSpPr>
        <p:spPr bwMode="auto">
          <a:xfrm>
            <a:off x="1066800" y="5859521"/>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444275" y="2458689"/>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90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5888866"/>
          </a:xfrm>
          <a:prstGeom prst="rect">
            <a:avLst/>
          </a:prstGeom>
        </p:spPr>
      </p:pic>
      <p:sp>
        <p:nvSpPr>
          <p:cNvPr id="4" name="Rectangle 3"/>
          <p:cNvSpPr/>
          <p:nvPr/>
        </p:nvSpPr>
        <p:spPr bwMode="auto">
          <a:xfrm>
            <a:off x="1066800" y="5888866"/>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44522" y="3351985"/>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2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308216"/>
          </a:xfrm>
          <a:prstGeom prst="rect">
            <a:avLst/>
          </a:prstGeom>
        </p:spPr>
      </p:pic>
      <p:sp>
        <p:nvSpPr>
          <p:cNvPr id="4" name="Rectangle 3"/>
          <p:cNvSpPr/>
          <p:nvPr/>
        </p:nvSpPr>
        <p:spPr bwMode="auto">
          <a:xfrm>
            <a:off x="1066800" y="6308884"/>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86085" y="231737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5473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9405412"/>
          </a:xfrm>
          <a:prstGeom prst="rect">
            <a:avLst/>
          </a:prstGeom>
        </p:spPr>
      </p:pic>
      <p:sp>
        <p:nvSpPr>
          <p:cNvPr id="4" name="Oval 3"/>
          <p:cNvSpPr/>
          <p:nvPr/>
        </p:nvSpPr>
        <p:spPr bwMode="auto">
          <a:xfrm>
            <a:off x="4400864" y="5747758"/>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5030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493928"/>
          </a:xfrm>
          <a:prstGeom prst="rect">
            <a:avLst/>
          </a:prstGeom>
        </p:spPr>
      </p:pic>
      <p:sp>
        <p:nvSpPr>
          <p:cNvPr id="4" name="Rectangle 3"/>
          <p:cNvSpPr/>
          <p:nvPr/>
        </p:nvSpPr>
        <p:spPr bwMode="auto">
          <a:xfrm>
            <a:off x="1066800" y="6493928"/>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24664" y="2901920"/>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382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9890660"/>
          </a:xfrm>
          <a:prstGeom prst="rect">
            <a:avLst/>
          </a:prstGeom>
        </p:spPr>
      </p:pic>
      <p:sp>
        <p:nvSpPr>
          <p:cNvPr id="4" name="Oval 3"/>
          <p:cNvSpPr/>
          <p:nvPr/>
        </p:nvSpPr>
        <p:spPr bwMode="auto">
          <a:xfrm>
            <a:off x="4438964" y="6204958"/>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822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703603"/>
          </a:xfrm>
          <a:prstGeom prst="rect">
            <a:avLst/>
          </a:prstGeom>
        </p:spPr>
      </p:pic>
      <p:sp>
        <p:nvSpPr>
          <p:cNvPr id="4" name="Rectangle 3"/>
          <p:cNvSpPr/>
          <p:nvPr/>
        </p:nvSpPr>
        <p:spPr bwMode="auto">
          <a:xfrm>
            <a:off x="1066800" y="6703603"/>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62764" y="37593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7192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70342905"/>
          </a:xfrm>
          <a:prstGeom prst="rect">
            <a:avLst/>
          </a:prstGeom>
        </p:spPr>
      </p:pic>
      <p:sp>
        <p:nvSpPr>
          <p:cNvPr id="4" name="Rectangle 3"/>
          <p:cNvSpPr/>
          <p:nvPr/>
        </p:nvSpPr>
        <p:spPr bwMode="auto">
          <a:xfrm>
            <a:off x="3965171" y="3697083"/>
            <a:ext cx="1695796" cy="293023"/>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426264" y="50166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72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22222E-6 L 0 -2.96551 " pathEditMode="relative" rAng="0" ptsTypes="AA">
                                      <p:cBhvr>
                                        <p:cTn id="6" dur="2000" fill="hold"/>
                                        <p:tgtEl>
                                          <p:spTgt spid="3"/>
                                        </p:tgtEl>
                                        <p:attrNameLst>
                                          <p:attrName>ppt_x</p:attrName>
                                          <p:attrName>ppt_y</p:attrName>
                                        </p:attrNameLst>
                                      </p:cBhvr>
                                      <p:rCtr x="0" y="-14828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0 -2.96551 L 0 -9.17291 " pathEditMode="relative" rAng="0" ptsTypes="AA">
                                      <p:cBhvr>
                                        <p:cTn id="19" dur="2000" fill="hold"/>
                                        <p:tgtEl>
                                          <p:spTgt spid="3"/>
                                        </p:tgtEl>
                                        <p:attrNameLst>
                                          <p:attrName>ppt_x</p:attrName>
                                          <p:attrName>ppt_y</p:attrName>
                                        </p:attrNameLst>
                                      </p:cBhvr>
                                      <p:rCtr x="0" y="-31037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25260"/>
          </a:xfrm>
          <a:prstGeom prst="rect">
            <a:avLst/>
          </a:prstGeom>
        </p:spPr>
      </p:pic>
      <p:sp>
        <p:nvSpPr>
          <p:cNvPr id="4" name="Oval 3"/>
          <p:cNvSpPr/>
          <p:nvPr/>
        </p:nvSpPr>
        <p:spPr bwMode="auto">
          <a:xfrm>
            <a:off x="4540564" y="3721246"/>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707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Единый центр разработчика</a:t>
            </a:r>
            <a:endParaRPr lang="en-US" dirty="0"/>
          </a:p>
        </p:txBody>
      </p:sp>
      <p:sp>
        <p:nvSpPr>
          <p:cNvPr id="4" name="Content Placeholder 3"/>
          <p:cNvSpPr>
            <a:spLocks noGrp="1"/>
          </p:cNvSpPr>
          <p:nvPr>
            <p:ph type="body" sz="quarter" idx="11"/>
          </p:nvPr>
        </p:nvSpPr>
        <p:spPr>
          <a:xfrm>
            <a:off x="6184960" y="1717008"/>
            <a:ext cx="6007041" cy="3545979"/>
          </a:xfrm>
        </p:spPr>
        <p:txBody>
          <a:bodyPr/>
          <a:lstStyle/>
          <a:p>
            <a:pPr marL="0" indent="0"/>
            <a:r>
              <a:rPr lang="ru-RU" sz="2745" dirty="0" smtClean="0">
                <a:latin typeface="+mj-lt"/>
              </a:rPr>
              <a:t>Одно место для поддержки всех </a:t>
            </a:r>
            <a:r>
              <a:rPr lang="en-US" sz="2745" dirty="0" smtClean="0">
                <a:latin typeface="+mj-lt"/>
              </a:rPr>
              <a:t>Windows </a:t>
            </a:r>
            <a:r>
              <a:rPr lang="ru-RU" sz="2745" dirty="0" smtClean="0">
                <a:latin typeface="+mj-lt"/>
              </a:rPr>
              <a:t>устройств</a:t>
            </a:r>
            <a:endParaRPr lang="en-US" sz="2745" dirty="0">
              <a:latin typeface="+mj-lt"/>
            </a:endParaRPr>
          </a:p>
          <a:p>
            <a:pPr marL="448193" indent="-448193">
              <a:buFont typeface="Wingdings" panose="05000000000000000000" pitchFamily="2" charset="2"/>
              <a:buChar char="ü"/>
            </a:pPr>
            <a:r>
              <a:rPr lang="ru-RU" sz="2745" dirty="0" smtClean="0">
                <a:latin typeface="+mj-lt"/>
              </a:rPr>
              <a:t>Единая регистрация</a:t>
            </a:r>
            <a:endParaRPr lang="en-US" sz="2745" dirty="0">
              <a:latin typeface="+mj-lt"/>
            </a:endParaRPr>
          </a:p>
          <a:p>
            <a:pPr marL="448193" indent="-448193">
              <a:buFont typeface="Wingdings" panose="05000000000000000000" pitchFamily="2" charset="2"/>
              <a:buChar char="ü"/>
            </a:pPr>
            <a:r>
              <a:rPr lang="ru-RU" sz="2745" dirty="0" smtClean="0">
                <a:latin typeface="+mj-lt"/>
              </a:rPr>
              <a:t>Единый релиз приложений</a:t>
            </a:r>
            <a:endParaRPr lang="en-US" sz="2745" dirty="0">
              <a:latin typeface="+mj-lt"/>
            </a:endParaRPr>
          </a:p>
          <a:p>
            <a:pPr marL="448193" indent="-448193">
              <a:buFont typeface="Wingdings" panose="05000000000000000000" pitchFamily="2" charset="2"/>
              <a:buChar char="ü"/>
            </a:pPr>
            <a:r>
              <a:rPr lang="ru-RU" sz="2745" dirty="0" smtClean="0">
                <a:latin typeface="+mj-lt"/>
              </a:rPr>
              <a:t>Инструменты привлечения потребителей</a:t>
            </a:r>
            <a:endParaRPr lang="en-US" sz="2745" dirty="0">
              <a:latin typeface="+mj-lt"/>
            </a:endParaRPr>
          </a:p>
          <a:p>
            <a:pPr marL="448193" indent="-448193">
              <a:buFont typeface="Wingdings" panose="05000000000000000000" pitchFamily="2" charset="2"/>
              <a:buChar char="ü"/>
            </a:pPr>
            <a:r>
              <a:rPr lang="ru-RU" sz="2745" dirty="0" smtClean="0">
                <a:latin typeface="+mj-lt"/>
              </a:rPr>
              <a:t>Инструменты взаимодействия с потребителем</a:t>
            </a:r>
            <a:endParaRPr lang="en-US" sz="2745" dirty="0">
              <a:latin typeface="+mj-lt"/>
            </a:endParaRPr>
          </a:p>
          <a:p>
            <a:pPr marL="448193" indent="-448193">
              <a:buFont typeface="Wingdings" panose="05000000000000000000" pitchFamily="2" charset="2"/>
              <a:buChar char="ü"/>
            </a:pPr>
            <a:r>
              <a:rPr lang="ru-RU" sz="2745" dirty="0" smtClean="0">
                <a:latin typeface="+mj-lt"/>
              </a:rPr>
              <a:t>Мощная монетизация</a:t>
            </a:r>
            <a:endParaRPr lang="en-US" sz="2745" dirty="0">
              <a:latin typeface="+mj-lt"/>
            </a:endParaRPr>
          </a:p>
          <a:p>
            <a:pPr marL="448193" indent="-448193">
              <a:buFont typeface="Wingdings" panose="05000000000000000000" pitchFamily="2" charset="2"/>
              <a:buChar char="ü"/>
            </a:pPr>
            <a:r>
              <a:rPr lang="ru-RU" sz="2745" dirty="0" smtClean="0">
                <a:latin typeface="+mj-lt"/>
              </a:rPr>
              <a:t>Аналитика</a:t>
            </a:r>
            <a:endParaRPr lang="en-US" sz="2745" dirty="0">
              <a:latin typeface="+mj-lt"/>
            </a:endParaRPr>
          </a:p>
          <a:p>
            <a:pPr marL="448193" indent="-448193">
              <a:buFont typeface="Wingdings" panose="05000000000000000000" pitchFamily="2" charset="2"/>
              <a:buChar char="ü"/>
            </a:pPr>
            <a:r>
              <a:rPr lang="ru-RU" sz="2745" dirty="0" smtClean="0">
                <a:latin typeface="+mj-lt"/>
              </a:rPr>
              <a:t>Единая точка вывода денег</a:t>
            </a:r>
            <a:endParaRPr lang="en-US" sz="2745" dirty="0">
              <a:latin typeface="+mj-lt"/>
            </a:endParaRPr>
          </a:p>
          <a:p>
            <a:pPr marL="0" indent="0"/>
            <a:endParaRPr lang="en-US" sz="2745" dirty="0"/>
          </a:p>
        </p:txBody>
      </p:sp>
      <p:sp>
        <p:nvSpPr>
          <p:cNvPr id="8" name="Rectangle 7"/>
          <p:cNvSpPr/>
          <p:nvPr/>
        </p:nvSpPr>
        <p:spPr>
          <a:xfrm>
            <a:off x="121445" y="6342381"/>
            <a:ext cx="2209580" cy="362072"/>
          </a:xfrm>
          <a:prstGeom prst="rect">
            <a:avLst/>
          </a:prstGeom>
        </p:spPr>
        <p:txBody>
          <a:bodyPr wrap="none">
            <a:spAutoFit/>
          </a:bodyPr>
          <a:lstStyle/>
          <a:p>
            <a:pPr defTabSz="914367"/>
            <a:r>
              <a:rPr lang="en-US" sz="1765" i="1" dirty="0">
                <a:solidFill>
                  <a:srgbClr val="404040"/>
                </a:solidFill>
                <a:latin typeface="Segoe UI Light"/>
              </a:rPr>
              <a:t>DEV.WINDOWS.COM</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536" y="1717008"/>
            <a:ext cx="5754934" cy="3924229"/>
          </a:xfrm>
          <a:prstGeom prst="rect">
            <a:avLst/>
          </a:prstGeom>
          <a:ln>
            <a:noFill/>
          </a:ln>
          <a:effectLst>
            <a:outerShdw blurRad="292100" dist="139700" dir="2700000" algn="tl" rotWithShape="0">
              <a:srgbClr val="333333">
                <a:alpha val="65000"/>
              </a:srgbClr>
            </a:outerShdw>
          </a:effectLst>
        </p:spPr>
      </p:pic>
      <p:cxnSp>
        <p:nvCxnSpPr>
          <p:cNvPr id="7" name="Straight Connector 5"/>
          <p:cNvCxnSpPr/>
          <p:nvPr/>
        </p:nvCxnSpPr>
        <p:spPr>
          <a:xfrm>
            <a:off x="6768318" y="3503702"/>
            <a:ext cx="4007712" cy="0"/>
          </a:xfrm>
          <a:prstGeom prst="line">
            <a:avLst/>
          </a:prstGeom>
          <a:ln w="28575">
            <a:solidFill>
              <a:srgbClr val="0078D7">
                <a:alpha val="50000"/>
              </a:srgbClr>
            </a:solidFill>
            <a:headEnd type="none"/>
            <a:tailEnd type="non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3902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7476405"/>
          </a:xfrm>
          <a:prstGeom prst="rect">
            <a:avLst/>
          </a:prstGeom>
        </p:spPr>
      </p:pic>
      <p:sp>
        <p:nvSpPr>
          <p:cNvPr id="4" name="Oval 3"/>
          <p:cNvSpPr/>
          <p:nvPr/>
        </p:nvSpPr>
        <p:spPr bwMode="auto">
          <a:xfrm>
            <a:off x="4400864" y="55119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654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25260"/>
          </a:xfrm>
          <a:prstGeom prst="rect">
            <a:avLst/>
          </a:prstGeom>
        </p:spPr>
      </p:pic>
      <p:sp>
        <p:nvSpPr>
          <p:cNvPr id="4" name="Oval 3"/>
          <p:cNvSpPr/>
          <p:nvPr/>
        </p:nvSpPr>
        <p:spPr bwMode="auto">
          <a:xfrm>
            <a:off x="4464364" y="48261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7677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43232"/>
          </a:xfrm>
          <a:prstGeom prst="rect">
            <a:avLst/>
          </a:prstGeom>
        </p:spPr>
      </p:pic>
    </p:spTree>
    <p:extLst>
      <p:ext uri="{BB962C8B-B14F-4D97-AF65-F5344CB8AC3E}">
        <p14:creationId xmlns:p14="http://schemas.microsoft.com/office/powerpoint/2010/main" val="201400681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43231"/>
          </a:xfrm>
          <a:prstGeom prst="rect">
            <a:avLst/>
          </a:prstGeom>
        </p:spPr>
      </p:pic>
    </p:spTree>
    <p:extLst>
      <p:ext uri="{BB962C8B-B14F-4D97-AF65-F5344CB8AC3E}">
        <p14:creationId xmlns:p14="http://schemas.microsoft.com/office/powerpoint/2010/main" val="406507410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399" cy="6943231"/>
          </a:xfrm>
          <a:prstGeom prst="rect">
            <a:avLst/>
          </a:prstGeom>
        </p:spPr>
      </p:pic>
      <p:sp>
        <p:nvSpPr>
          <p:cNvPr id="5" name="Oval 4"/>
          <p:cNvSpPr/>
          <p:nvPr/>
        </p:nvSpPr>
        <p:spPr bwMode="auto">
          <a:xfrm>
            <a:off x="4527864" y="3929967"/>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3946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ru-RU" dirty="0" smtClean="0"/>
              <a:t>ДОБАВЛЕНИЕ РЕКЛАМЫ</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862007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31469194"/>
          </a:xfrm>
          <a:prstGeom prst="rect">
            <a:avLst/>
          </a:prstGeom>
        </p:spPr>
      </p:pic>
      <p:sp>
        <p:nvSpPr>
          <p:cNvPr id="4" name="Rectangle 3"/>
          <p:cNvSpPr/>
          <p:nvPr/>
        </p:nvSpPr>
        <p:spPr bwMode="auto">
          <a:xfrm>
            <a:off x="4155670" y="2922383"/>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155670" y="4719090"/>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4382721" y="3141219"/>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473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4" presetClass="path" presetSubtype="0" accel="50000" decel="50000" fill="hold" nodeType="clickEffect">
                                  <p:stCondLst>
                                    <p:cond delay="0"/>
                                  </p:stCondLst>
                                  <p:childTnLst>
                                    <p:animMotion origin="layout" path="M 0 -2.96296E-6 L 0 -1.29421 " pathEditMode="relative" rAng="0" ptsTypes="AA">
                                      <p:cBhvr>
                                        <p:cTn id="24" dur="2000" fill="hold"/>
                                        <p:tgtEl>
                                          <p:spTgt spid="3"/>
                                        </p:tgtEl>
                                        <p:attrNameLst>
                                          <p:attrName>ppt_x</p:attrName>
                                          <p:attrName>ppt_y</p:attrName>
                                        </p:attrNameLst>
                                      </p:cBhvr>
                                      <p:rCtr x="0" y="-64722"/>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0"/>
            <a:ext cx="10058400" cy="12592470"/>
          </a:xfrm>
          <a:prstGeom prst="rect">
            <a:avLst/>
          </a:prstGeom>
        </p:spPr>
      </p:pic>
      <p:sp>
        <p:nvSpPr>
          <p:cNvPr id="4" name="Oval 3"/>
          <p:cNvSpPr/>
          <p:nvPr/>
        </p:nvSpPr>
        <p:spPr bwMode="auto">
          <a:xfrm>
            <a:off x="4411749" y="4403962"/>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6513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44444E-6 L 0 -0.74468 " pathEditMode="relative" rAng="0" ptsTypes="AA">
                                      <p:cBhvr>
                                        <p:cTn id="6" dur="2000" fill="hold"/>
                                        <p:tgtEl>
                                          <p:spTgt spid="3"/>
                                        </p:tgtEl>
                                        <p:attrNameLst>
                                          <p:attrName>ppt_x</p:attrName>
                                          <p:attrName>ppt_y</p:attrName>
                                        </p:attrNameLst>
                                      </p:cBhvr>
                                      <p:rCtr x="0" y="-3724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0"/>
            <a:ext cx="10058400" cy="12592470"/>
          </a:xfrm>
          <a:prstGeom prst="rect">
            <a:avLst/>
          </a:prstGeom>
        </p:spPr>
      </p:pic>
      <p:sp>
        <p:nvSpPr>
          <p:cNvPr id="4" name="Rectangle 3"/>
          <p:cNvSpPr/>
          <p:nvPr/>
        </p:nvSpPr>
        <p:spPr bwMode="auto">
          <a:xfrm>
            <a:off x="4199213" y="4518955"/>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5339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44444E-6 L 0 -0.81227 " pathEditMode="relative" rAng="0" ptsTypes="AA">
                                      <p:cBhvr>
                                        <p:cTn id="6" dur="2000" fill="hold"/>
                                        <p:tgtEl>
                                          <p:spTgt spid="3"/>
                                        </p:tgtEl>
                                        <p:attrNameLst>
                                          <p:attrName>ppt_x</p:attrName>
                                          <p:attrName>ppt_y</p:attrName>
                                        </p:attrNameLst>
                                      </p:cBhvr>
                                      <p:rCtr x="0" y="-4062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ru-RU" dirty="0" smtClean="0"/>
              <a:t>ПРОМОКОДЫ</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920417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пакета для загрузки</a:t>
            </a:r>
            <a:endParaRPr lang="en-US" dirty="0"/>
          </a:p>
        </p:txBody>
      </p:sp>
      <p:sp>
        <p:nvSpPr>
          <p:cNvPr id="3" name="Text Placeholder 2"/>
          <p:cNvSpPr>
            <a:spLocks noGrp="1"/>
          </p:cNvSpPr>
          <p:nvPr>
            <p:ph type="body" sz="quarter" idx="12"/>
          </p:nvPr>
        </p:nvSpPr>
        <p:spPr>
          <a:xfrm>
            <a:off x="836308" y="3694460"/>
            <a:ext cx="9860674" cy="1055802"/>
          </a:xfrm>
        </p:spPr>
        <p:txBody>
          <a:bodyPr/>
          <a:lstStyle/>
          <a:p>
            <a:r>
              <a:rPr lang="en-US" dirty="0" smtClean="0"/>
              <a:t>Visual Studio &amp; </a:t>
            </a:r>
            <a:r>
              <a:rPr lang="en-US" dirty="0"/>
              <a:t>Windows Application Certification </a:t>
            </a:r>
            <a:r>
              <a:rPr lang="en-US" dirty="0" smtClean="0"/>
              <a:t>Kit (WACK)</a:t>
            </a:r>
            <a:endParaRPr lang="en-US" dirty="0"/>
          </a:p>
          <a:p>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086341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31469196"/>
          </a:xfrm>
          <a:prstGeom prst="rect">
            <a:avLst/>
          </a:prstGeom>
        </p:spPr>
      </p:pic>
      <p:sp>
        <p:nvSpPr>
          <p:cNvPr id="4" name="Oval 3"/>
          <p:cNvSpPr/>
          <p:nvPr/>
        </p:nvSpPr>
        <p:spPr bwMode="auto">
          <a:xfrm>
            <a:off x="2263635" y="2908991"/>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428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
            <a:ext cx="10058400" cy="31469193"/>
          </a:xfrm>
          <a:prstGeom prst="rect">
            <a:avLst/>
          </a:prstGeom>
        </p:spPr>
      </p:pic>
      <p:sp>
        <p:nvSpPr>
          <p:cNvPr id="4" name="Oval 3"/>
          <p:cNvSpPr/>
          <p:nvPr/>
        </p:nvSpPr>
        <p:spPr bwMode="auto">
          <a:xfrm>
            <a:off x="2452320" y="3533105"/>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6052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733557"/>
          </a:xfrm>
          <a:prstGeom prst="rect">
            <a:avLst/>
          </a:prstGeom>
        </p:spPr>
      </p:pic>
      <p:sp>
        <p:nvSpPr>
          <p:cNvPr id="4" name="Rectangle 3"/>
          <p:cNvSpPr/>
          <p:nvPr/>
        </p:nvSpPr>
        <p:spPr bwMode="auto">
          <a:xfrm>
            <a:off x="1066800" y="6733557"/>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82720" y="2284877"/>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366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883325"/>
          </a:xfrm>
          <a:prstGeom prst="rect">
            <a:avLst/>
          </a:prstGeom>
        </p:spPr>
      </p:pic>
      <p:sp>
        <p:nvSpPr>
          <p:cNvPr id="4" name="Rectangle 3"/>
          <p:cNvSpPr/>
          <p:nvPr/>
        </p:nvSpPr>
        <p:spPr bwMode="auto">
          <a:xfrm>
            <a:off x="1066800" y="6733557"/>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82721" y="3558266"/>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1691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
            <a:ext cx="10058400" cy="6733556"/>
          </a:xfrm>
          <a:prstGeom prst="rect">
            <a:avLst/>
          </a:prstGeom>
        </p:spPr>
      </p:pic>
      <p:sp>
        <p:nvSpPr>
          <p:cNvPr id="4" name="Rectangle 3"/>
          <p:cNvSpPr/>
          <p:nvPr/>
        </p:nvSpPr>
        <p:spPr bwMode="auto">
          <a:xfrm>
            <a:off x="1066800" y="6733557"/>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170184" y="3249539"/>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342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потом?</a:t>
            </a:r>
            <a:endParaRPr lang="en-US" dirty="0"/>
          </a:p>
        </p:txBody>
      </p:sp>
      <p:sp>
        <p:nvSpPr>
          <p:cNvPr id="3" name="TextBox 2"/>
          <p:cNvSpPr txBox="1"/>
          <p:nvPr/>
        </p:nvSpPr>
        <p:spPr>
          <a:xfrm>
            <a:off x="474562" y="1189176"/>
            <a:ext cx="6910086" cy="1855893"/>
          </a:xfrm>
          <a:prstGeom prst="rect">
            <a:avLst/>
          </a:prstGeom>
          <a:noFill/>
        </p:spPr>
        <p:txBody>
          <a:bodyPr wrap="square" lIns="182880" tIns="146304" rIns="182880" bIns="146304" rtlCol="0">
            <a:spAutoFit/>
          </a:bodyPr>
          <a:lstStyle/>
          <a:p>
            <a:pPr>
              <a:lnSpc>
                <a:spcPct val="90000"/>
              </a:lnSpc>
              <a:spcAft>
                <a:spcPts val="600"/>
              </a:spcAft>
            </a:pPr>
            <a:r>
              <a:rPr lang="ru-RU" sz="2400" dirty="0" smtClean="0">
                <a:gradFill>
                  <a:gsLst>
                    <a:gs pos="2917">
                      <a:schemeClr val="tx1"/>
                    </a:gs>
                    <a:gs pos="30000">
                      <a:schemeClr val="tx1"/>
                    </a:gs>
                  </a:gsLst>
                  <a:lin ang="5400000" scaled="0"/>
                </a:gradFill>
              </a:rPr>
              <a:t>Отвечайте на вопросы потребителей</a:t>
            </a:r>
          </a:p>
          <a:p>
            <a:pPr>
              <a:lnSpc>
                <a:spcPct val="90000"/>
              </a:lnSpc>
              <a:spcAft>
                <a:spcPts val="600"/>
              </a:spcAft>
            </a:pPr>
            <a:r>
              <a:rPr lang="ru-RU" sz="2400" dirty="0" smtClean="0">
                <a:gradFill>
                  <a:gsLst>
                    <a:gs pos="2917">
                      <a:schemeClr val="tx1"/>
                    </a:gs>
                    <a:gs pos="30000">
                      <a:schemeClr val="tx1"/>
                    </a:gs>
                  </a:gsLst>
                  <a:lin ang="5400000" scaled="0"/>
                </a:gradFill>
              </a:rPr>
              <a:t>Делайте частые обновления</a:t>
            </a:r>
          </a:p>
          <a:p>
            <a:pPr>
              <a:lnSpc>
                <a:spcPct val="90000"/>
              </a:lnSpc>
              <a:spcAft>
                <a:spcPts val="600"/>
              </a:spcAft>
            </a:pPr>
            <a:r>
              <a:rPr lang="ru-RU" sz="2400" dirty="0" smtClean="0">
                <a:gradFill>
                  <a:gsLst>
                    <a:gs pos="2917">
                      <a:schemeClr val="tx1"/>
                    </a:gs>
                    <a:gs pos="30000">
                      <a:schemeClr val="tx1"/>
                    </a:gs>
                  </a:gsLst>
                  <a:lin ang="5400000" scaled="0"/>
                </a:gradFill>
              </a:rPr>
              <a:t>Используйте аналитику и </a:t>
            </a:r>
            <a:r>
              <a:rPr lang="ru-RU" sz="2400" dirty="0" err="1" smtClean="0">
                <a:gradFill>
                  <a:gsLst>
                    <a:gs pos="2917">
                      <a:schemeClr val="tx1"/>
                    </a:gs>
                    <a:gs pos="30000">
                      <a:schemeClr val="tx1"/>
                    </a:gs>
                  </a:gsLst>
                  <a:lin ang="5400000" scaled="0"/>
                </a:gradFill>
              </a:rPr>
              <a:t>крашрепорты</a:t>
            </a:r>
            <a:endParaRPr lang="ru-RU" sz="2400"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rPr>
              <a:t>Привлекайте пользователей – </a:t>
            </a:r>
            <a:r>
              <a:rPr lang="en-US" sz="2400" dirty="0" smtClean="0">
                <a:gradFill>
                  <a:gsLst>
                    <a:gs pos="2917">
                      <a:schemeClr val="tx1"/>
                    </a:gs>
                    <a:gs pos="30000">
                      <a:schemeClr val="tx1"/>
                    </a:gs>
                  </a:gsLst>
                  <a:lin ang="5400000" scaled="0"/>
                </a:gradFill>
              </a:rPr>
              <a:t>windows promotion</a:t>
            </a:r>
            <a:endParaRPr lang="ru-R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15661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Процесс создания пакета приложения</a:t>
            </a:r>
            <a:endParaRPr lang="en-US" dirty="0"/>
          </a:p>
        </p:txBody>
      </p:sp>
      <p:sp>
        <p:nvSpPr>
          <p:cNvPr id="3" name="TextBox 2"/>
          <p:cNvSpPr txBox="1"/>
          <p:nvPr/>
        </p:nvSpPr>
        <p:spPr>
          <a:xfrm>
            <a:off x="879676" y="2095018"/>
            <a:ext cx="8787534" cy="2674578"/>
          </a:xfrm>
          <a:prstGeom prst="rect">
            <a:avLst/>
          </a:prstGeom>
          <a:noFill/>
        </p:spPr>
        <p:txBody>
          <a:bodyPr wrap="none" lIns="182880" tIns="146304" rIns="182880" bIns="146304" rtlCol="0">
            <a:spAutoFit/>
          </a:bodyPr>
          <a:lstStyle/>
          <a:p>
            <a:pPr marL="457200" indent="-457200">
              <a:lnSpc>
                <a:spcPct val="90000"/>
              </a:lnSpc>
              <a:spcAft>
                <a:spcPts val="600"/>
              </a:spcAft>
              <a:buAutoNum type="arabicParenR"/>
            </a:pPr>
            <a:r>
              <a:rPr lang="ru-RU" sz="2400" dirty="0" smtClean="0">
                <a:gradFill>
                  <a:gsLst>
                    <a:gs pos="2917">
                      <a:schemeClr val="tx1"/>
                    </a:gs>
                    <a:gs pos="30000">
                      <a:schemeClr val="tx1"/>
                    </a:gs>
                  </a:gsLst>
                  <a:lin ang="5400000" scaled="0"/>
                </a:gradFill>
              </a:rPr>
              <a:t>Привязка приложения к аккаунту</a:t>
            </a:r>
          </a:p>
          <a:p>
            <a:pPr marL="457200" indent="-457200">
              <a:lnSpc>
                <a:spcPct val="90000"/>
              </a:lnSpc>
              <a:spcAft>
                <a:spcPts val="600"/>
              </a:spcAft>
              <a:buAutoNum type="arabicParenR"/>
            </a:pPr>
            <a:r>
              <a:rPr lang="ru-RU" sz="2400" dirty="0" smtClean="0">
                <a:gradFill>
                  <a:gsLst>
                    <a:gs pos="2917">
                      <a:schemeClr val="tx1"/>
                    </a:gs>
                    <a:gs pos="30000">
                      <a:schemeClr val="tx1"/>
                    </a:gs>
                  </a:gsLst>
                  <a:lin ang="5400000" scaled="0"/>
                </a:gradFill>
              </a:rPr>
              <a:t>Выставление версии приложения, выбор целевых платформ</a:t>
            </a:r>
          </a:p>
          <a:p>
            <a:pPr marL="457200" indent="-457200">
              <a:lnSpc>
                <a:spcPct val="90000"/>
              </a:lnSpc>
              <a:spcAft>
                <a:spcPts val="600"/>
              </a:spcAft>
              <a:buAutoNum type="arabicParenR"/>
            </a:pPr>
            <a:r>
              <a:rPr lang="ru-RU" sz="2400" dirty="0" smtClean="0">
                <a:gradFill>
                  <a:gsLst>
                    <a:gs pos="2917">
                      <a:schemeClr val="tx1"/>
                    </a:gs>
                    <a:gs pos="30000">
                      <a:schemeClr val="tx1"/>
                    </a:gs>
                  </a:gsLst>
                  <a:lin ang="5400000" scaled="0"/>
                </a:gradFill>
              </a:rPr>
              <a:t>Автоматизированные тесты</a:t>
            </a:r>
          </a:p>
          <a:p>
            <a:pPr marL="457200" indent="-457200">
              <a:lnSpc>
                <a:spcPct val="90000"/>
              </a:lnSpc>
              <a:spcAft>
                <a:spcPts val="600"/>
              </a:spcAft>
              <a:buAutoNum type="arabicParenR"/>
            </a:pPr>
            <a:r>
              <a:rPr lang="ru-RU" sz="2400" dirty="0" smtClean="0">
                <a:gradFill>
                  <a:gsLst>
                    <a:gs pos="2917">
                      <a:schemeClr val="tx1"/>
                    </a:gs>
                    <a:gs pos="30000">
                      <a:schemeClr val="tx1"/>
                    </a:gs>
                  </a:gsLst>
                  <a:lin ang="5400000" scaled="0"/>
                </a:gradFill>
              </a:rPr>
              <a:t>Построение пакета</a:t>
            </a:r>
          </a:p>
          <a:p>
            <a:pPr marL="457200" indent="-457200">
              <a:lnSpc>
                <a:spcPct val="90000"/>
              </a:lnSpc>
              <a:spcAft>
                <a:spcPts val="600"/>
              </a:spcAft>
              <a:buAutoNum type="arabicParenR"/>
            </a:pPr>
            <a:endParaRPr lang="ru-R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arenR"/>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8391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25" y="0"/>
            <a:ext cx="10334718" cy="6867281"/>
          </a:xfrm>
          <a:prstGeom prst="rect">
            <a:avLst/>
          </a:prstGeom>
        </p:spPr>
      </p:pic>
    </p:spTree>
    <p:extLst>
      <p:ext uri="{BB962C8B-B14F-4D97-AF65-F5344CB8AC3E}">
        <p14:creationId xmlns:p14="http://schemas.microsoft.com/office/powerpoint/2010/main" val="12552050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12970631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Words>
  <Application>Microsoft Macintosh PowerPoint</Application>
  <PresentationFormat>Widescreen</PresentationFormat>
  <Paragraphs>74</Paragraphs>
  <Slides>66</Slides>
  <Notes>3</Notes>
  <HiddenSlides>3</HiddenSlides>
  <MMClips>1</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66</vt:i4>
      </vt:variant>
    </vt:vector>
  </HeadingPairs>
  <TitlesOfParts>
    <vt:vector size="83" baseType="lpstr">
      <vt:lpstr>Avenir LT Pro 45 Book</vt:lpstr>
      <vt:lpstr>Calibri</vt:lpstr>
      <vt:lpstr>Consolas</vt:lpstr>
      <vt:lpstr>ＭＳ Ｐゴシック</vt:lpstr>
      <vt:lpstr>Segoe UI</vt:lpstr>
      <vt:lpstr>Segoe UI Light</vt:lpstr>
      <vt:lpstr>Segoe UI Semibold</vt:lpstr>
      <vt:lpstr>Segoe UI Semilight</vt:lpstr>
      <vt:lpstr>Wingdings</vt:lpstr>
      <vt:lpstr>Arial</vt:lpstr>
      <vt:lpstr>BUILD CHARCOAL BACKGROUND</vt:lpstr>
      <vt:lpstr>1_BUILD CHARCOAL BACKGROUND</vt:lpstr>
      <vt:lpstr>BUILD WHITE TEMPLATE</vt:lpstr>
      <vt:lpstr>2_5-30629_Build_Template_WHITE</vt:lpstr>
      <vt:lpstr>3_5-30629_Build_Template_WHITE</vt:lpstr>
      <vt:lpstr>4_5-30629_Build_Template_WHITE</vt:lpstr>
      <vt:lpstr>Office Theme</vt:lpstr>
      <vt:lpstr>PowerPoint Presentation</vt:lpstr>
      <vt:lpstr>PowerPoint Presentation</vt:lpstr>
      <vt:lpstr>Публикация приложений в магазине Windows и монетизация</vt:lpstr>
      <vt:lpstr>One Store for one Windows</vt:lpstr>
      <vt:lpstr>Единый центр разработчика</vt:lpstr>
      <vt:lpstr>Создание пакета для загрузки</vt:lpstr>
      <vt:lpstr>Процесс создания пакета приложения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Отгрузка приложения в маркет</vt:lpstr>
      <vt:lpstr>Чеклист для выхода в маркет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СОЗДАНИЕ IAP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ДОБАВЛЕНИЕ РЕКЛАМЫ</vt:lpstr>
      <vt:lpstr>PowerPoint Presentation</vt:lpstr>
      <vt:lpstr>PowerPoint Presentation</vt:lpstr>
      <vt:lpstr>PowerPoint Presentation</vt:lpstr>
      <vt:lpstr>ПРОМОКОДЫ</vt:lpstr>
      <vt:lpstr>PowerPoint Presentation</vt:lpstr>
      <vt:lpstr>PowerPoint Presentation</vt:lpstr>
      <vt:lpstr>PowerPoint Presentation</vt:lpstr>
      <vt:lpstr>PowerPoint Presentation</vt:lpstr>
      <vt:lpstr>PowerPoint Presentation</vt:lpstr>
      <vt:lpstr>Что потом?</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2015-08-17T15:32:40Z</dcterms:created>
  <dcterms:modified xsi:type="dcterms:W3CDTF">2015-10-24T15:47:18Z</dcterms:modified>
</cp:coreProperties>
</file>